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4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76" r:id="rId4"/>
    <p:sldId id="265" r:id="rId5"/>
    <p:sldId id="266" r:id="rId6"/>
    <p:sldId id="272" r:id="rId7"/>
    <p:sldId id="273" r:id="rId8"/>
    <p:sldId id="274" r:id="rId9"/>
    <p:sldId id="275" r:id="rId10"/>
    <p:sldId id="267" r:id="rId11"/>
    <p:sldId id="268" r:id="rId12"/>
    <p:sldId id="277" r:id="rId13"/>
    <p:sldId id="269" r:id="rId14"/>
    <p:sldId id="263" r:id="rId15"/>
    <p:sldId id="264" r:id="rId16"/>
    <p:sldId id="278" r:id="rId17"/>
    <p:sldId id="271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pos="4196" userDrawn="1">
          <p15:clr>
            <a:srgbClr val="A4A3A4"/>
          </p15:clr>
        </p15:guide>
        <p15:guide id="2" pos="120" userDrawn="1">
          <p15:clr>
            <a:srgbClr val="A4A3A4"/>
          </p15:clr>
        </p15:guide>
        <p15:guide id="3" pos="192" userDrawn="1">
          <p15:clr>
            <a:srgbClr val="A4A3A4"/>
          </p15:clr>
        </p15:guide>
        <p15:guide id="4" orient="horz" pos="2918" userDrawn="1">
          <p15:clr>
            <a:srgbClr val="A4A3A4"/>
          </p15:clr>
        </p15:guide>
        <p15:guide id="5" orient="horz" pos="2397" userDrawn="1">
          <p15:clr>
            <a:srgbClr val="A4A3A4"/>
          </p15:clr>
        </p15:guide>
        <p15:guide id="6" orient="horz" pos="1491" userDrawn="1">
          <p15:clr>
            <a:srgbClr val="A4A3A4"/>
          </p15:clr>
        </p15:guide>
        <p15:guide id="7" pos="288" userDrawn="1">
          <p15:clr>
            <a:srgbClr val="A4A3A4"/>
          </p15:clr>
        </p15:guide>
        <p15:guide id="8" pos="1176" userDrawn="1">
          <p15:clr>
            <a:srgbClr val="A4A3A4"/>
          </p15:clr>
        </p15:guide>
        <p15:guide id="9" pos="2880" userDrawn="1">
          <p15:clr>
            <a:srgbClr val="A4A3A4"/>
          </p15:clr>
        </p15:guide>
        <p15:guide id="10" pos="2077" userDrawn="1">
          <p15:clr>
            <a:srgbClr val="A4A3A4"/>
          </p15:clr>
        </p15:guide>
        <p15:guide id="11" orient="horz" pos="890" userDrawn="1">
          <p15:clr>
            <a:srgbClr val="A4A3A4"/>
          </p15:clr>
        </p15:guide>
        <p15:guide id="12" orient="horz" pos="1201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72C"/>
    <a:srgbClr val="FFDE81"/>
    <a:srgbClr val="FFD358"/>
    <a:srgbClr val="8031A7"/>
    <a:srgbClr val="BFBFBF"/>
    <a:srgbClr val="007A97"/>
    <a:srgbClr val="FAB200"/>
    <a:srgbClr val="7D5900"/>
    <a:srgbClr val="FFE29E"/>
    <a:srgbClr val="FFF4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6690"/>
    <p:restoredTop sz="57960" autoAdjust="0"/>
  </p:normalViewPr>
  <p:slideViewPr>
    <p:cSldViewPr snapToGrid="0" snapToObjects="1">
      <p:cViewPr varScale="1">
        <p:scale>
          <a:sx n="68" d="100"/>
          <a:sy n="68" d="100"/>
        </p:scale>
        <p:origin x="-1662" y="-90"/>
      </p:cViewPr>
      <p:guideLst>
        <p:guide orient="horz" pos="2918"/>
        <p:guide orient="horz" pos="2397"/>
        <p:guide orient="horz" pos="1491"/>
        <p:guide orient="horz" pos="890"/>
        <p:guide orient="horz" pos="1201"/>
        <p:guide pos="4196"/>
        <p:guide pos="120"/>
        <p:guide pos="192"/>
        <p:guide pos="288"/>
        <p:guide pos="1176"/>
        <p:guide pos="2880"/>
        <p:guide pos="2077"/>
      </p:guideLst>
    </p:cSldViewPr>
  </p:slid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70" d="100"/>
        <a:sy n="170" d="100"/>
      </p:scale>
      <p:origin x="0" y="5214"/>
    </p:cViewPr>
  </p:sorterViewPr>
  <p:notesViewPr>
    <p:cSldViewPr snapToGrid="0" snapToObjects="1">
      <p:cViewPr varScale="1">
        <p:scale>
          <a:sx n="94" d="100"/>
          <a:sy n="94" d="100"/>
        </p:scale>
        <p:origin x="-3750" y="-11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2D00C-46DC-0F47-B2AC-989F5DFB1A7F}" type="datetimeFigureOut">
              <a:rPr lang="en-US" smtClean="0"/>
              <a:t>1/9/2019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E6F642-BC8A-F24D-81C7-A1734C779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8196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553683" y="199103"/>
            <a:ext cx="5887757" cy="331182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" name="Notes Placeholder 10"/>
          <p:cNvSpPr>
            <a:spLocks noGrp="1"/>
          </p:cNvSpPr>
          <p:nvPr>
            <p:ph type="body" sz="quarter" idx="3"/>
          </p:nvPr>
        </p:nvSpPr>
        <p:spPr>
          <a:xfrm>
            <a:off x="563842" y="3612198"/>
            <a:ext cx="5877597" cy="528599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12107"/>
      </p:ext>
    </p:extLst>
  </p:cSld>
  <p:clrMap bg1="lt1" tx1="dk1" bg2="dk2" tx2="lt2" accent1="accent1" accent2="accent2" accent3="accent3" accent4="accent4" accent5="accent5" accent6="accent6" hlink="hlink" folHlink="folHlink"/>
  <p:hf hdr="0" dt="0"/>
  <p:notesStyle>
    <a:lvl1pPr marL="158750" indent="0" algn="l" defTabSz="914400" rtl="0" eaLnBrk="1" latinLnBrk="0" hangingPunct="1">
      <a:buNone/>
      <a:tabLst/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goal of this Practice Lab is to:</a:t>
            </a:r>
          </a:p>
          <a:p>
            <a:endParaRPr lang="en-US" baseline="0" dirty="0" smtClean="0"/>
          </a:p>
          <a:p>
            <a:pPr marL="233363" indent="-233363">
              <a:buFont typeface="Arial" pitchFamily="34" charset="0"/>
              <a:buChar char="•"/>
            </a:pPr>
            <a:r>
              <a:rPr lang="en-US" sz="800" dirty="0" smtClean="0"/>
              <a:t>In this Practice Lab, we use </a:t>
            </a:r>
            <a:r>
              <a:rPr lang="en-US" sz="800" dirty="0" err="1" smtClean="0"/>
              <a:t>CassandraSQLContext</a:t>
            </a:r>
            <a:r>
              <a:rPr lang="en-US" sz="800" dirty="0" smtClean="0"/>
              <a:t> to read from (customer, orders, items), and populate a DSE Core table containing attributes from all 3, including an aggregate.</a:t>
            </a:r>
          </a:p>
          <a:p>
            <a:pPr marL="233363" indent="-233363">
              <a:buFont typeface="Arial" pitchFamily="34" charset="0"/>
              <a:buChar char="•"/>
            </a:pPr>
            <a:endParaRPr lang="en-US" sz="800" dirty="0" smtClean="0"/>
          </a:p>
          <a:p>
            <a:pPr marL="233363" indent="-233363">
              <a:buFont typeface="Arial" pitchFamily="34" charset="0"/>
              <a:buChar char="•"/>
            </a:pPr>
            <a:r>
              <a:rPr lang="en-US" sz="800" dirty="0" smtClean="0"/>
              <a:t>Witness predicate pushdown</a:t>
            </a:r>
            <a:endParaRPr lang="en-US" baseline="0" dirty="0" smtClean="0"/>
          </a:p>
          <a:p>
            <a:pPr marL="233363" indent="-233363">
              <a:buFont typeface="Arial" pitchFamily="34" charset="0"/>
              <a:buChar char="•"/>
            </a:pPr>
            <a:r>
              <a:rPr lang="en-US" sz="800" dirty="0" smtClean="0"/>
              <a:t>Witness optimization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7867108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(n) minutes (and if you're stuck), consider cheating; a </a:t>
            </a:r>
            <a:r>
              <a:rPr lang="en-US" dirty="0" err="1" smtClean="0"/>
              <a:t>partital</a:t>
            </a:r>
            <a:r>
              <a:rPr lang="en-US" dirty="0" smtClean="0"/>
              <a:t> solution is offered at the end of the unit.</a:t>
            </a:r>
          </a:p>
          <a:p>
            <a:endParaRPr lang="en-US" dirty="0" smtClean="0"/>
          </a:p>
          <a:p>
            <a:r>
              <a:rPr lang="en-US" dirty="0" smtClean="0"/>
              <a:t>Save your</a:t>
            </a:r>
            <a:r>
              <a:rPr lang="en-US" baseline="0" dirty="0" smtClean="0"/>
              <a:t> work; Challenge 4 has you port your Challenge 1 statements to a real </a:t>
            </a:r>
            <a:r>
              <a:rPr lang="en-US" baseline="0" dirty="0" err="1" smtClean="0"/>
              <a:t>Scala</a:t>
            </a:r>
            <a:r>
              <a:rPr lang="en-US" baseline="0" dirty="0" smtClean="0"/>
              <a:t> program, compile and run.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Challenge 2-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Challenge 3-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Challenge 4, optional-</a:t>
            </a:r>
          </a:p>
          <a:p>
            <a:endParaRPr lang="en-US" dirty="0" smtClean="0"/>
          </a:p>
          <a:p>
            <a:r>
              <a:rPr lang="en-US" dirty="0" smtClean="0"/>
              <a:t>Take your statements from Challenge 1, and port to a real </a:t>
            </a:r>
            <a:r>
              <a:rPr lang="en-US" dirty="0" err="1" smtClean="0"/>
              <a:t>Scala</a:t>
            </a:r>
            <a:r>
              <a:rPr lang="en-US" dirty="0" smtClean="0"/>
              <a:t> program.</a:t>
            </a:r>
          </a:p>
          <a:p>
            <a:endParaRPr lang="en-US" dirty="0" smtClean="0"/>
          </a:p>
          <a:p>
            <a:r>
              <a:rPr lang="en-US" dirty="0" smtClean="0"/>
              <a:t>Practice Lab 7554 offers a pretty complete shell; the challenge should become the imports,</a:t>
            </a:r>
            <a:r>
              <a:rPr lang="en-US" baseline="0" dirty="0" smtClean="0"/>
              <a:t> and time.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might need to add;  import </a:t>
            </a:r>
            <a:r>
              <a:rPr lang="en-US" baseline="0" dirty="0" err="1" smtClean="0"/>
              <a:t>org.apache.spark.sql.cassandra.CassandraSQLContext</a:t>
            </a:r>
            <a:r>
              <a:rPr lang="en-US" baseline="0" dirty="0" smtClean="0"/>
              <a:t>.  And other imports as displayed in Discussion Unit 7578. 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Discuss what worked well, poorly, from the Practice Lab.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9706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End of Practice Lab-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0891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</a:t>
            </a:r>
            <a:r>
              <a:rPr lang="en-US" baseline="0" dirty="0" smtClean="0"/>
              <a:t> remaining content may be read “extra credit”, as time allows.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5053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Hint to Challenge 1:</a:t>
            </a:r>
          </a:p>
          <a:p>
            <a:endParaRPr lang="en-US" dirty="0" smtClean="0"/>
          </a:p>
          <a:p>
            <a:pPr marL="330200" indent="-171450">
              <a:buFont typeface="Arial" pitchFamily="34" charset="0"/>
              <a:buChar char="•"/>
            </a:pPr>
            <a:r>
              <a:rPr lang="en-US" dirty="0" smtClean="0"/>
              <a:t>You need to add customer, and additional columns to fill</a:t>
            </a:r>
            <a:r>
              <a:rPr lang="en-US" baseline="0" dirty="0" smtClean="0"/>
              <a:t> customer_orders2.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complete this Practice Lab, the following is assumed: </a:t>
            </a:r>
          </a:p>
          <a:p>
            <a:endParaRPr lang="en-US" dirty="0" smtClean="0"/>
          </a:p>
          <a:p>
            <a:pPr marL="330200" indent="-171450">
              <a:buFont typeface="Arial" pitchFamily="34" charset="0"/>
              <a:buChar char="•"/>
            </a:pPr>
            <a:r>
              <a:rPr lang="en-US" dirty="0" smtClean="0"/>
              <a:t>All prerequisites and conditions as listed above.</a:t>
            </a:r>
          </a:p>
          <a:p>
            <a:pPr marL="330200" indent="-171450">
              <a:buFont typeface="Arial" pitchFamily="34" charset="0"/>
              <a:buChar char="•"/>
            </a:pPr>
            <a:endParaRPr lang="en-US" dirty="0" smtClean="0"/>
          </a:p>
          <a:p>
            <a:pPr marL="330200" indent="-171450">
              <a:buFont typeface="Arial" pitchFamily="34" charset="0"/>
              <a:buChar char="•"/>
            </a:pPr>
            <a:r>
              <a:rPr lang="en-US" dirty="0" smtClean="0"/>
              <a:t>All work is expected to be executed on one OS node (instructions are written for Linux).</a:t>
            </a:r>
          </a:p>
          <a:p>
            <a:pPr marL="330200" indent="-171450">
              <a:buFont typeface="Arial" pitchFamily="34" charset="0"/>
              <a:buChar char="•"/>
            </a:pPr>
            <a:r>
              <a:rPr lang="en-US" dirty="0" smtClean="0"/>
              <a:t>Because of resource constraints, it is expected you are running a single DSE Core node (no Graph, yes Analytics/Spark, no Search) on this single OS node.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email above, lists our working goal.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358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Relative to Challenge 1:</a:t>
            </a:r>
          </a:p>
          <a:p>
            <a:endParaRPr lang="en-US" dirty="0" smtClean="0"/>
          </a:p>
          <a:p>
            <a:pPr marL="330200" indent="-171450">
              <a:buFont typeface="Arial" pitchFamily="34" charset="0"/>
              <a:buChar char="•"/>
            </a:pPr>
            <a:r>
              <a:rPr lang="en-US" dirty="0" smtClean="0"/>
              <a:t>Previously</a:t>
            </a:r>
            <a:r>
              <a:rPr lang="en-US" baseline="0" dirty="0" smtClean="0"/>
              <a:t> we loaded </a:t>
            </a:r>
            <a:r>
              <a:rPr lang="en-US" baseline="0" dirty="0" err="1" smtClean="0"/>
              <a:t>customer_orders</a:t>
            </a:r>
            <a:r>
              <a:rPr lang="en-US" baseline="0" dirty="0" smtClean="0"/>
              <a:t> using RDDs, and reading from customer and orders.</a:t>
            </a:r>
          </a:p>
          <a:p>
            <a:pPr marL="330200" indent="-171450">
              <a:buFont typeface="Arial" pitchFamily="34" charset="0"/>
              <a:buChar char="•"/>
            </a:pPr>
            <a:r>
              <a:rPr lang="en-US" baseline="0" dirty="0" smtClean="0"/>
              <a:t>Now we'll use </a:t>
            </a:r>
            <a:r>
              <a:rPr lang="en-US" baseline="0" dirty="0" err="1" smtClean="0"/>
              <a:t>DataFrames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CassandraSQLConnect</a:t>
            </a:r>
            <a:r>
              <a:rPr lang="en-US" baseline="0" dirty="0" smtClean="0"/>
              <a:t>. To keep it simple, we'll return to the base customer, orders and items.</a:t>
            </a:r>
          </a:p>
          <a:p>
            <a:pPr marL="330200" indent="-171450">
              <a:buFont typeface="Arial" pitchFamily="34" charset="0"/>
              <a:buChar char="•"/>
            </a:pPr>
            <a:r>
              <a:rPr lang="en-US" baseline="0" dirty="0" smtClean="0"/>
              <a:t>And we'll write to a new CQL table; customer_orders2.</a:t>
            </a:r>
          </a:p>
          <a:p>
            <a:pPr marL="330200" indent="-171450">
              <a:buFont typeface="Arial" pitchFamily="34" charset="0"/>
              <a:buChar char="•"/>
            </a:pPr>
            <a:endParaRPr lang="en-US" baseline="0" dirty="0" smtClean="0"/>
          </a:p>
          <a:p>
            <a:pPr marL="330200" indent="-171450">
              <a:buFont typeface="Arial" pitchFamily="34" charset="0"/>
              <a:buChar char="•"/>
            </a:pPr>
            <a:r>
              <a:rPr lang="en-US" baseline="0" dirty="0" smtClean="0"/>
              <a:t>The only column(s) from items are used in an aggregate expression; quantity * price</a:t>
            </a:r>
          </a:p>
          <a:p>
            <a:pPr marL="330200" indent="-171450">
              <a:buFont typeface="Arial" pitchFamily="34" charset="0"/>
              <a:buChar char="•"/>
            </a:pPr>
            <a:endParaRPr lang="en-US" baseline="0" dirty="0" smtClean="0"/>
          </a:p>
          <a:p>
            <a:pPr marL="330200" indent="-171450">
              <a:buFont typeface="Arial" pitchFamily="34" charset="0"/>
              <a:buChar char="•"/>
            </a:pPr>
            <a:r>
              <a:rPr lang="en-US" baseline="0" dirty="0" smtClean="0"/>
              <a:t>After (n) minutes, a partial cheat is offered at the end of this Practice Lab.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Creating the </a:t>
            </a:r>
            <a:r>
              <a:rPr lang="en-US" dirty="0" err="1" smtClean="0"/>
              <a:t>keyspace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Creating customer.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Creating orders.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Creating items.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54038" y="198438"/>
            <a:ext cx="5888037" cy="33131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Creating our target table; customer_order2.</a:t>
            </a:r>
          </a:p>
          <a:p>
            <a:endParaRPr lang="en-US" dirty="0" smtClean="0"/>
          </a:p>
          <a:p>
            <a:r>
              <a:rPr lang="en-US" dirty="0" err="1" smtClean="0"/>
              <a:t>order_total</a:t>
            </a:r>
            <a:r>
              <a:rPr lang="en-US" baseline="0" dirty="0" smtClean="0"/>
              <a:t> is to be calculated from items; quantity * price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123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 - Title Slid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 Single Corner Rectangle 12"/>
          <p:cNvSpPr/>
          <p:nvPr userDrawn="1"/>
        </p:nvSpPr>
        <p:spPr>
          <a:xfrm flipV="1">
            <a:off x="0" y="-2"/>
            <a:ext cx="3654128" cy="5143502"/>
          </a:xfrm>
          <a:prstGeom prst="round1Rect">
            <a:avLst>
              <a:gd name="adj" fmla="val 2846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5" name="Shape 98"/>
          <p:cNvSpPr/>
          <p:nvPr userDrawn="1"/>
        </p:nvSpPr>
        <p:spPr>
          <a:xfrm>
            <a:off x="-3472" y="659747"/>
            <a:ext cx="3657600" cy="18428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Shape 74" descr="line-dot-pattern@2x.png"/>
          <p:cNvPicPr preferRelativeResize="0"/>
          <p:nvPr userDrawn="1"/>
        </p:nvPicPr>
        <p:blipFill rotWithShape="1"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9726"/>
          <a:stretch/>
        </p:blipFill>
        <p:spPr>
          <a:xfrm>
            <a:off x="0" y="817418"/>
            <a:ext cx="3654128" cy="4326018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71"/>
          <p:cNvSpPr txBox="1">
            <a:spLocks noGrp="1"/>
          </p:cNvSpPr>
          <p:nvPr>
            <p:ph type="body" idx="1"/>
          </p:nvPr>
        </p:nvSpPr>
        <p:spPr>
          <a:xfrm>
            <a:off x="457200" y="1733643"/>
            <a:ext cx="3089305" cy="680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/>
          <a:lstStyle>
            <a:lvl1pPr marL="6350" marR="0" lvl="0" indent="-63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tabLst/>
              <a:defRPr sz="16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Shape 64"/>
          <p:cNvSpPr txBox="1">
            <a:spLocks noGrp="1"/>
          </p:cNvSpPr>
          <p:nvPr>
            <p:ph type="title"/>
          </p:nvPr>
        </p:nvSpPr>
        <p:spPr>
          <a:xfrm>
            <a:off x="457200" y="890791"/>
            <a:ext cx="3089305" cy="82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10" name="Shape 3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6647699" y="4679149"/>
            <a:ext cx="2496313" cy="40173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38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 - Light banner,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1266"/>
          <a:stretch/>
        </p:blipFill>
        <p:spPr>
          <a:xfrm rot="5400000">
            <a:off x="227748" y="2081119"/>
            <a:ext cx="2860272" cy="3264494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0472"/>
            <a:ext cx="8229600" cy="5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>
              <a:lnSpc>
                <a:spcPct val="90000"/>
              </a:lnSpc>
              <a:defRPr lang="en-US" sz="2800" baseline="0" dirty="0">
                <a:solidFill>
                  <a:schemeClr val="accent5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Clr>
                <a:schemeClr val="lt1"/>
              </a:buClr>
              <a:buSzPts val="1400"/>
              <a:buFont typeface="Arial"/>
            </a:pPr>
            <a:r>
              <a:rPr lang="en-US" dirty="0"/>
              <a:t>Click to edit title text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9144000" cy="659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8" name="Shape 3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6647699" y="4679149"/>
            <a:ext cx="2496313" cy="40173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38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3575908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4" pos="547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 - Internal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 Single Corner Rectangle 10"/>
          <p:cNvSpPr/>
          <p:nvPr userDrawn="1"/>
        </p:nvSpPr>
        <p:spPr>
          <a:xfrm rot="10800000" flipH="1">
            <a:off x="-1" y="-6"/>
            <a:ext cx="9144001" cy="866491"/>
          </a:xfrm>
          <a:prstGeom prst="round1Rect">
            <a:avLst>
              <a:gd name="adj" fmla="val 50000"/>
            </a:avLst>
          </a:prstGeom>
          <a:solidFill>
            <a:srgbClr val="FFD3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0472"/>
            <a:ext cx="6726195" cy="5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>
              <a:lnSpc>
                <a:spcPct val="90000"/>
              </a:lnSpc>
              <a:defRPr lang="en-US" sz="2800" baseline="0" dirty="0">
                <a:solidFill>
                  <a:schemeClr val="lt1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Clr>
                <a:schemeClr val="lt1"/>
              </a:buClr>
              <a:buSzPts val="1400"/>
              <a:buFont typeface="Arial"/>
            </a:pPr>
            <a:r>
              <a:rPr lang="en-US" dirty="0"/>
              <a:t>Click to edit title text</a:t>
            </a:r>
          </a:p>
        </p:txBody>
      </p:sp>
      <p:pic>
        <p:nvPicPr>
          <p:cNvPr id="14" name="Picture 13" descr="line-dot-pattern@2x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800" b="12647"/>
          <a:stretch/>
        </p:blipFill>
        <p:spPr>
          <a:xfrm rot="16200000">
            <a:off x="7179812" y="-1097707"/>
            <a:ext cx="866487" cy="3061892"/>
          </a:xfrm>
          <a:prstGeom prst="rect">
            <a:avLst/>
          </a:prstGeom>
        </p:spPr>
      </p:pic>
      <p:sp>
        <p:nvSpPr>
          <p:cNvPr id="15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91004" y="1978634"/>
            <a:ext cx="1925571" cy="1271847"/>
            <a:chOff x="6991004" y="1978634"/>
            <a:chExt cx="1925571" cy="1271847"/>
          </a:xfrm>
        </p:grpSpPr>
        <p:sp>
          <p:nvSpPr>
            <p:cNvPr id="2" name="Rectangle 1"/>
            <p:cNvSpPr/>
            <p:nvPr userDrawn="1"/>
          </p:nvSpPr>
          <p:spPr>
            <a:xfrm>
              <a:off x="6991004" y="1978634"/>
              <a:ext cx="1925571" cy="1271847"/>
            </a:xfrm>
            <a:prstGeom prst="rect">
              <a:avLst/>
            </a:prstGeom>
            <a:noFill/>
            <a:ln w="136525">
              <a:solidFill>
                <a:srgbClr val="FFDE8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 userDrawn="1"/>
          </p:nvSpPr>
          <p:spPr>
            <a:xfrm>
              <a:off x="7090756" y="2152892"/>
              <a:ext cx="170410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b="1" dirty="0" err="1" smtClean="0">
                  <a:solidFill>
                    <a:srgbClr val="FFC72C"/>
                  </a:solidFill>
                </a:rPr>
                <a:t>DataStax</a:t>
              </a:r>
              <a:r>
                <a:rPr lang="en-US" sz="1800" b="1" dirty="0" smtClean="0">
                  <a:solidFill>
                    <a:srgbClr val="FFC72C"/>
                  </a:solidFill>
                </a:rPr>
                <a:t> Internal Use Only</a:t>
              </a:r>
            </a:p>
          </p:txBody>
        </p:sp>
      </p:grpSp>
      <p:pic>
        <p:nvPicPr>
          <p:cNvPr id="13" name="Shape 3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6647699" y="4679149"/>
            <a:ext cx="2496313" cy="40173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38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7096619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 - Sub-section Break (Exercise, oth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ingle Corner Rectangle 4"/>
          <p:cNvSpPr/>
          <p:nvPr userDrawn="1"/>
        </p:nvSpPr>
        <p:spPr>
          <a:xfrm flipH="1">
            <a:off x="0" y="1"/>
            <a:ext cx="4267200" cy="4286249"/>
          </a:xfrm>
          <a:prstGeom prst="round1Rect">
            <a:avLst>
              <a:gd name="adj" fmla="val 3481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Shape 74" descr="line-dot-pattern@2x.png"/>
          <p:cNvPicPr preferRelativeResize="0"/>
          <p:nvPr userDrawn="1"/>
        </p:nvPicPr>
        <p:blipFill rotWithShape="1">
          <a:blip r:embed="rId2" cstate="screen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V="1">
            <a:off x="-1274" y="0"/>
            <a:ext cx="5199810" cy="432601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71"/>
          <p:cNvSpPr txBox="1">
            <a:spLocks noGrp="1"/>
          </p:cNvSpPr>
          <p:nvPr>
            <p:ph type="body" idx="1"/>
          </p:nvPr>
        </p:nvSpPr>
        <p:spPr>
          <a:xfrm>
            <a:off x="457200" y="3015512"/>
            <a:ext cx="3409406" cy="1189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/>
          <a:lstStyle>
            <a:lvl1pPr marL="6350" marR="0" lvl="0" indent="-635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tabLst/>
              <a:defRPr sz="18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Shape 64"/>
          <p:cNvSpPr txBox="1">
            <a:spLocks noGrp="1"/>
          </p:cNvSpPr>
          <p:nvPr>
            <p:ph type="title"/>
          </p:nvPr>
        </p:nvSpPr>
        <p:spPr>
          <a:xfrm>
            <a:off x="457200" y="1702021"/>
            <a:ext cx="3409406" cy="12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/>
          <a:lstStyle>
            <a:lvl1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3200" b="1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9" name="Shape 3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6647699" y="4679149"/>
            <a:ext cx="2496313" cy="40173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38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2276708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pos="2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 - Section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2" t="3440" b="1311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428750"/>
            <a:ext cx="9144000" cy="1828800"/>
          </a:xfrm>
          <a:prstGeom prst="rect">
            <a:avLst/>
          </a:prstGeom>
          <a:solidFill>
            <a:schemeClr val="accent1">
              <a:alpha val="2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27314"/>
            <a:ext cx="8229600" cy="8572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End of Module:</a:t>
            </a:r>
            <a:endParaRPr lang="en-US" dirty="0"/>
          </a:p>
        </p:txBody>
      </p:sp>
      <p:pic>
        <p:nvPicPr>
          <p:cNvPr id="9" name="Shape 50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6859665" y="4833302"/>
            <a:ext cx="2284328" cy="22063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52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2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 - Additional Detail: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2" t="3440" b="1311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428750"/>
            <a:ext cx="9144000" cy="1828800"/>
          </a:xfrm>
          <a:prstGeom prst="rect">
            <a:avLst/>
          </a:prstGeom>
          <a:solidFill>
            <a:schemeClr val="accent1">
              <a:alpha val="2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27314"/>
            <a:ext cx="8229600" cy="8572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>
              <a:defRPr sz="4800" b="0" i="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Additional Detail:</a:t>
            </a:r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10" name="Shape 50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6859665" y="4833302"/>
            <a:ext cx="2284328" cy="22063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52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2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6930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 - Prerequisites: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2" t="3440" b="1311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428750"/>
            <a:ext cx="9144000" cy="1828800"/>
          </a:xfrm>
          <a:prstGeom prst="rect">
            <a:avLst/>
          </a:prstGeom>
          <a:solidFill>
            <a:schemeClr val="accent1">
              <a:alpha val="2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27314"/>
            <a:ext cx="8229600" cy="8572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Prerequisites:</a:t>
            </a:r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10" name="Shape 50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6859665" y="4833302"/>
            <a:ext cx="2284328" cy="22063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52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2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4285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0 - Prerequisites: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22" t="3440" b="13113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428750"/>
            <a:ext cx="9144000" cy="1828800"/>
          </a:xfrm>
          <a:prstGeom prst="rect">
            <a:avLst/>
          </a:prstGeom>
          <a:solidFill>
            <a:schemeClr val="accent1">
              <a:alpha val="2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27314"/>
            <a:ext cx="8229600" cy="85725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>
              <a:defRPr sz="48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Solutions:</a:t>
            </a:r>
            <a:endParaRPr lang="en-US" dirty="0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10" name="Shape 50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6859665" y="4833302"/>
            <a:ext cx="2284328" cy="22063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52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lt2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1703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02 - Light banner,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alphaModFix amt="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1266"/>
          <a:stretch/>
        </p:blipFill>
        <p:spPr>
          <a:xfrm rot="5400000">
            <a:off x="227748" y="2081119"/>
            <a:ext cx="2860272" cy="3264494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0472"/>
            <a:ext cx="8229600" cy="548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>
              <a:lnSpc>
                <a:spcPct val="90000"/>
              </a:lnSpc>
              <a:defRPr lang="en-US" sz="2800" baseline="0" dirty="0">
                <a:solidFill>
                  <a:schemeClr val="accent5"/>
                </a:solidFill>
              </a:defRPr>
            </a:lvl1pPr>
          </a:lstStyle>
          <a:p>
            <a:pPr marL="0" lvl="0" indent="0">
              <a:lnSpc>
                <a:spcPct val="80000"/>
              </a:lnSpc>
              <a:buClr>
                <a:schemeClr val="lt1"/>
              </a:buClr>
              <a:buSzPts val="1400"/>
              <a:buFont typeface="Arial"/>
            </a:pPr>
            <a:r>
              <a:rPr lang="en-US" dirty="0"/>
              <a:t>Click to edit title text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9144000" cy="659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99060" y="4789170"/>
            <a:ext cx="4290060" cy="274637"/>
          </a:xfrm>
          <a:prstGeom prst="rect">
            <a:avLst/>
          </a:prstGeom>
        </p:spPr>
        <p:txBody>
          <a:bodyPr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000-DTSE-Analytics-7548-60-DU-</a:t>
            </a:r>
            <a:fld id="{5A6FB346-E907-314D-8DE1-ECD2B2B6AA1B}" type="slidenum">
              <a:rPr lang="uk-UA" smtClean="0"/>
              <a:pPr/>
              <a:t>‹#›</a:t>
            </a:fld>
            <a:endParaRPr lang="uk-UA" dirty="0"/>
          </a:p>
        </p:txBody>
      </p:sp>
      <p:pic>
        <p:nvPicPr>
          <p:cNvPr id="8" name="Shape 36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6647699" y="4679149"/>
            <a:ext cx="2496313" cy="40173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38"/>
          <p:cNvSpPr txBox="1"/>
          <p:nvPr userDrawn="1"/>
        </p:nvSpPr>
        <p:spPr>
          <a:xfrm>
            <a:off x="2689350" y="4806375"/>
            <a:ext cx="37653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666666"/>
                </a:solidFill>
              </a:rPr>
              <a:t>© DataStax, All Rights Reserved, Confidential</a:t>
            </a:r>
            <a:endParaRPr sz="8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72915790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4" pos="547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713" r:id="rId2"/>
    <p:sldLayoutId id="2147483714" r:id="rId3"/>
    <p:sldLayoutId id="2147483717" r:id="rId4"/>
    <p:sldLayoutId id="2147483710" r:id="rId5"/>
    <p:sldLayoutId id="2147483716" r:id="rId6"/>
    <p:sldLayoutId id="2147483715" r:id="rId7"/>
    <p:sldLayoutId id="2147483718" r:id="rId8"/>
    <p:sldLayoutId id="2147483719" r:id="rId9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3151" userDrawn="1">
          <p15:clr>
            <a:srgbClr val="F26B43"/>
          </p15:clr>
        </p15:guide>
        <p15:guide id="2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smtClean="0"/>
              <a:t>DSE Analytics</a:t>
            </a:r>
            <a:r>
              <a:rPr lang="en-US" sz="2000" dirty="0" smtClean="0"/>
              <a:t>, </a:t>
            </a:r>
            <a:r>
              <a:rPr lang="en-US" sz="2000" dirty="0" err="1" smtClean="0"/>
              <a:t>DataFrames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Practice Lab: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1</a:t>
            </a:fld>
            <a:endParaRPr lang="uk-UA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4111328" y="256932"/>
            <a:ext cx="4575472" cy="394129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33363" indent="-233363">
              <a:buFont typeface="Arial" pitchFamily="34" charset="0"/>
              <a:buChar char="•"/>
            </a:pPr>
            <a:r>
              <a:rPr lang="en-US" sz="2000" dirty="0" smtClean="0"/>
              <a:t>This </a:t>
            </a:r>
            <a:r>
              <a:rPr lang="en-US" sz="2000" dirty="0"/>
              <a:t>Practice Lab is dependent on Discussion Unit </a:t>
            </a:r>
            <a:r>
              <a:rPr lang="en-US" sz="2000" dirty="0" smtClean="0"/>
              <a:t>7578, </a:t>
            </a:r>
            <a:r>
              <a:rPr lang="en-US" sz="2000" dirty="0"/>
              <a:t>where most of the objects we create in this lab were introduced.</a:t>
            </a:r>
          </a:p>
          <a:p>
            <a:pPr marL="233363" indent="-233363">
              <a:buFont typeface="Arial" pitchFamily="34" charset="0"/>
              <a:buChar char="•"/>
            </a:pPr>
            <a:endParaRPr lang="en-US" sz="2000" dirty="0" smtClean="0"/>
          </a:p>
          <a:p>
            <a:pPr marL="233363" indent="-233363">
              <a:buFont typeface="Arial" pitchFamily="34" charset="0"/>
              <a:buChar char="•"/>
            </a:pPr>
            <a:r>
              <a:rPr lang="en-US" sz="2000" dirty="0" smtClean="0"/>
              <a:t>In this Practice Lab, we use </a:t>
            </a:r>
            <a:r>
              <a:rPr lang="en-US" sz="2000" dirty="0" err="1" smtClean="0"/>
              <a:t>CassandraSQLContext</a:t>
            </a:r>
            <a:r>
              <a:rPr lang="en-US" sz="2000" dirty="0" smtClean="0"/>
              <a:t> to read from (customer, orders, items), and populate a DSE Core table containing attributes from all 3, including an aggregate.</a:t>
            </a:r>
          </a:p>
          <a:p>
            <a:pPr marL="233363" indent="-233363">
              <a:buFont typeface="Arial" pitchFamily="34" charset="0"/>
              <a:buChar char="•"/>
            </a:pPr>
            <a:endParaRPr lang="en-US" sz="2000" dirty="0" smtClean="0"/>
          </a:p>
          <a:p>
            <a:pPr marL="233363" indent="-233363">
              <a:buFont typeface="Arial" pitchFamily="34" charset="0"/>
              <a:buChar char="•"/>
            </a:pPr>
            <a:r>
              <a:rPr lang="en-US" sz="2000" dirty="0" smtClean="0"/>
              <a:t>Witness predicate pushdown</a:t>
            </a:r>
          </a:p>
          <a:p>
            <a:pPr marL="233363" indent="-233363">
              <a:buFont typeface="Arial" pitchFamily="34" charset="0"/>
              <a:buChar char="•"/>
            </a:pPr>
            <a:r>
              <a:rPr lang="en-US" sz="2000" dirty="0" smtClean="0"/>
              <a:t>Witness optimization</a:t>
            </a:r>
          </a:p>
        </p:txBody>
      </p:sp>
    </p:spTree>
    <p:extLst>
      <p:ext uri="{BB962C8B-B14F-4D97-AF65-F5344CB8AC3E}">
        <p14:creationId xmlns:p14="http://schemas.microsoft.com/office/powerpoint/2010/main" val="1530976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1: More ..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10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57199" y="1165664"/>
            <a:ext cx="4281055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buFont typeface="Arial" pitchFamily="34" charset="0"/>
              <a:buChar char="•"/>
            </a:pPr>
            <a:r>
              <a:rPr lang="en-US" sz="2000" dirty="0" smtClean="0"/>
              <a:t>After (n) minutes, cheat; there is a partial solution at the end of this unit (a 2 table/incomplete solution)</a:t>
            </a:r>
          </a:p>
          <a:p>
            <a:pPr marL="228600" indent="-228600">
              <a:buFont typeface="Arial" pitchFamily="34" charset="0"/>
              <a:buChar char="•"/>
            </a:pPr>
            <a:endParaRPr lang="en-US" sz="2000" dirty="0"/>
          </a:p>
          <a:p>
            <a:pPr marL="228600" indent="-228600">
              <a:buFont typeface="Arial" pitchFamily="34" charset="0"/>
              <a:buChar char="•"/>
            </a:pPr>
            <a:r>
              <a:rPr lang="en-US" sz="2000" dirty="0" smtClean="0"/>
              <a:t>Save your work, you'll need it later. </a:t>
            </a:r>
            <a:endParaRPr lang="en-US" sz="1800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741" y="1297932"/>
            <a:ext cx="1939881" cy="1853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5165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2: Predicate Pushdown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11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260272" y="1165665"/>
            <a:ext cx="4281055" cy="22217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buFont typeface="Arial" pitchFamily="34" charset="0"/>
              <a:buChar char="•"/>
            </a:pPr>
            <a:r>
              <a:rPr lang="en-US" sz="2000" dirty="0" smtClean="0"/>
              <a:t>Create the entire runtime environment to replicate the predicate pushdown example from Discussion Unit 7578</a:t>
            </a:r>
          </a:p>
          <a:p>
            <a:pPr marL="228600" indent="-228600">
              <a:buFont typeface="Arial" pitchFamily="34" charset="0"/>
              <a:buChar char="•"/>
            </a:pPr>
            <a:endParaRPr lang="en-US" sz="2000" dirty="0" smtClean="0"/>
          </a:p>
          <a:p>
            <a:pPr marL="228600" indent="-228600">
              <a:buFont typeface="Arial" pitchFamily="34" charset="0"/>
              <a:buChar char="•"/>
            </a:pPr>
            <a:r>
              <a:rPr lang="en-US" sz="2000" dirty="0" smtClean="0"/>
              <a:t>You need/want two </a:t>
            </a:r>
            <a:r>
              <a:rPr lang="en-US" sz="2000" dirty="0" err="1" smtClean="0"/>
              <a:t>DataFrames</a:t>
            </a:r>
            <a:r>
              <a:rPr lang="en-US" sz="2000" dirty="0" smtClean="0"/>
              <a:t>; Show qualifying and not qualifying.</a:t>
            </a:r>
            <a:endParaRPr lang="en-US" sz="1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165665"/>
            <a:ext cx="3535871" cy="2505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5165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</a:t>
            </a:r>
            <a:r>
              <a:rPr lang="en-US" dirty="0"/>
              <a:t>3</a:t>
            </a:r>
            <a:r>
              <a:rPr lang="en-US" dirty="0" smtClean="0"/>
              <a:t>: DAG Optimization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12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57199" y="1165665"/>
            <a:ext cx="4281055" cy="22217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buFont typeface="Arial" pitchFamily="34" charset="0"/>
              <a:buChar char="•"/>
            </a:pPr>
            <a:r>
              <a:rPr lang="en-US" sz="2000" dirty="0" smtClean="0"/>
              <a:t>Create the entire runtime environment to replicate the DAG Optimization (sort before filter) example from Discussion Unit 7578</a:t>
            </a:r>
          </a:p>
          <a:p>
            <a:pPr marL="228600" indent="-228600">
              <a:buFont typeface="Arial" pitchFamily="34" charset="0"/>
              <a:buChar char="•"/>
            </a:pPr>
            <a:endParaRPr lang="en-US" sz="2000" dirty="0" smtClean="0"/>
          </a:p>
          <a:p>
            <a:pPr marL="228600" indent="-228600">
              <a:buFont typeface="Arial" pitchFamily="34" charset="0"/>
              <a:buChar char="•"/>
            </a:pPr>
            <a:r>
              <a:rPr lang="en-US" sz="2000" dirty="0" smtClean="0"/>
              <a:t>You need/want two </a:t>
            </a:r>
            <a:r>
              <a:rPr lang="en-US" sz="2000" dirty="0" err="1" smtClean="0"/>
              <a:t>DataFrames</a:t>
            </a:r>
            <a:r>
              <a:rPr lang="en-US" sz="2000" dirty="0" smtClean="0"/>
              <a:t>; One to sort, and a second that filters from the first.</a:t>
            </a:r>
            <a:endParaRPr lang="en-US" sz="1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7246" y="933742"/>
            <a:ext cx="3827483" cy="2685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1556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4 </a:t>
            </a:r>
            <a:r>
              <a:rPr lang="en-US" dirty="0"/>
              <a:t>(</a:t>
            </a:r>
            <a:r>
              <a:rPr lang="en-US" dirty="0" smtClean="0"/>
              <a:t>Optional): Port Challenge 1 to IDE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13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405745" y="1165664"/>
            <a:ext cx="4281055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buFont typeface="Arial" pitchFamily="34" charset="0"/>
              <a:buChar char="•"/>
            </a:pPr>
            <a:r>
              <a:rPr lang="en-US" sz="2000" dirty="0" smtClean="0"/>
              <a:t>Take the steps you used to complete challenge 1, and move them to a true </a:t>
            </a:r>
            <a:r>
              <a:rPr lang="en-US" sz="2000" dirty="0" err="1" smtClean="0"/>
              <a:t>Scala</a:t>
            </a:r>
            <a:r>
              <a:rPr lang="en-US" sz="2000" dirty="0" smtClean="0"/>
              <a:t> program.</a:t>
            </a:r>
          </a:p>
          <a:p>
            <a:pPr marL="228600" indent="-228600">
              <a:buFont typeface="Arial" pitchFamily="34" charset="0"/>
              <a:buChar char="•"/>
            </a:pPr>
            <a:endParaRPr lang="en-US" sz="2000" dirty="0" smtClean="0"/>
          </a:p>
          <a:p>
            <a:pPr marL="228600" indent="-228600">
              <a:buFont typeface="Arial" pitchFamily="34" charset="0"/>
              <a:buChar char="•"/>
            </a:pPr>
            <a:r>
              <a:rPr lang="en-US" sz="2000" dirty="0" smtClean="0"/>
              <a:t>Compile and run using the Eclipse/IDE steps outlined in Practice Lab 7554.</a:t>
            </a:r>
            <a:endParaRPr lang="en-US" sz="18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74268"/>
            <a:ext cx="2874978" cy="1913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5165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Practice Lab: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14</a:t>
            </a:fld>
            <a:endParaRPr lang="uk-UA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911" y="1093076"/>
            <a:ext cx="3478441" cy="20419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0103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15</a:t>
            </a:fld>
            <a:endParaRPr lang="uk-UA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of Unit: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029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16</a:t>
            </a:fld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Detail: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387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4773" y="384772"/>
            <a:ext cx="2857500" cy="548048"/>
          </a:xfrm>
        </p:spPr>
        <p:txBody>
          <a:bodyPr/>
          <a:lstStyle/>
          <a:p>
            <a:r>
              <a:rPr lang="en-US" dirty="0" smtClean="0"/>
              <a:t>Challenge 1: Hint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17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57199" y="729246"/>
            <a:ext cx="8229601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val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recs_DF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 = spark.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sql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(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"SELECT                                           " +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   t2.order_num,                                 " +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   (t3.quantity * t3.total_price) as </a:t>
            </a:r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order_total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 " +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"FROM                                             " +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   ks_7579.orders t2,                            " +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   ks_7579.items t3                              " +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"WHERE                                            " +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   t2.order_num =                                " +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   t3.order_num                                  " +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"GROUP BY                                         " +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   t2.order_num,                                 " +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   "   </a:t>
            </a:r>
            <a:r>
              <a:rPr lang="en-US" sz="1600" dirty="0" err="1">
                <a:latin typeface="Courier New" pitchFamily="49" charset="0"/>
                <a:cs typeface="Courier New" pitchFamily="49" charset="0"/>
              </a:rPr>
              <a:t>order_total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                                   "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  )</a:t>
            </a:r>
          </a:p>
        </p:txBody>
      </p:sp>
    </p:spTree>
    <p:extLst>
      <p:ext uri="{BB962C8B-B14F-4D97-AF65-F5344CB8AC3E}">
        <p14:creationId xmlns:p14="http://schemas.microsoft.com/office/powerpoint/2010/main" val="2935165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1: Prerequisites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2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57199" y="1165664"/>
            <a:ext cx="4281055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 smtClean="0"/>
              <a:t>Prerequisites:</a:t>
            </a:r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Instructions are provided for Linux</a:t>
            </a:r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We will operate below recommended settings; 1 OS node only, minimum 8 GB RAM, 12 GB RAM preferred</a:t>
            </a:r>
          </a:p>
          <a:p>
            <a:pPr marL="227013" indent="-227013">
              <a:buFont typeface="Arial" pitchFamily="34" charset="0"/>
              <a:buChar char="•"/>
            </a:pPr>
            <a:endParaRPr lang="en-US" sz="1800" dirty="0" smtClean="0"/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That you have an operating single node DSE Core cluster with DSE Analytics enabled.</a:t>
            </a:r>
            <a:endParaRPr lang="en-US" sz="1800" i="1" dirty="0" smtClean="0"/>
          </a:p>
          <a:p>
            <a:pPr marL="227013" indent="-227013">
              <a:buFont typeface="Arial" pitchFamily="34" charset="0"/>
              <a:buChar char="•"/>
            </a:pPr>
            <a:r>
              <a:rPr lang="en-US" sz="1800" dirty="0" smtClean="0"/>
              <a:t>All work done as ‘root’</a:t>
            </a:r>
            <a:endParaRPr lang="en-US" sz="18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330" y="270472"/>
            <a:ext cx="3448470" cy="4584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7194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99833" y="451342"/>
            <a:ext cx="2512088" cy="548048"/>
          </a:xfrm>
        </p:spPr>
        <p:txBody>
          <a:bodyPr/>
          <a:lstStyle/>
          <a:p>
            <a:r>
              <a:rPr lang="en-US" dirty="0" smtClean="0"/>
              <a:t>Working Goal: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000-DTSE-Analytics-7579-60-PL-</a:t>
            </a:r>
            <a:fld id="{5A6FB346-E907-314D-8DE1-ECD2B2B6AA1B}" type="slidenum">
              <a:rPr lang="uk-UA" smtClean="0"/>
              <a:pPr/>
              <a:t>3</a:t>
            </a:fld>
            <a:endParaRPr lang="uk-UA" dirty="0"/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680232" y="1293916"/>
            <a:ext cx="1724422" cy="1959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680232" y="3253486"/>
            <a:ext cx="2209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Maury Atwater, President of Atwater's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0960" y="451342"/>
            <a:ext cx="6177885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From: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Maury_Atwater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To: DSE_HOTSHOT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Subject: Need this now !!!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Big deal. You previously loaded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customer_orders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.  </a:t>
            </a:r>
            <a:r>
              <a:rPr lang="en-US" dirty="0" smtClean="0">
                <a:latin typeface="Courier New" pitchFamily="49" charset="0"/>
                <a:cs typeface="Courier New" pitchFamily="49" charset="0"/>
                <a:sym typeface="Wingdings" pitchFamily="2" charset="2"/>
              </a:rPr>
              <a:t>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Now join the SQL modeled customer, orders, and items, and load the DSE modeled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customer_orders2. We need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order_total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, calculated from items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quantity * price).</a:t>
            </a:r>
          </a:p>
          <a:p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I also need Jobs that show:</a:t>
            </a:r>
          </a:p>
          <a:p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 . Predicate pushdown </a:t>
            </a: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   . Optimization</a:t>
            </a:r>
          </a:p>
          <a:p>
            <a:endParaRPr lang="en-US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Courier New" pitchFamily="49" charset="0"/>
                <a:cs typeface="Courier New" pitchFamily="49" charset="0"/>
              </a:rPr>
              <a:t>-MA</a:t>
            </a:r>
          </a:p>
        </p:txBody>
      </p:sp>
    </p:spTree>
    <p:extLst>
      <p:ext uri="{BB962C8B-B14F-4D97-AF65-F5344CB8AC3E}">
        <p14:creationId xmlns:p14="http://schemas.microsoft.com/office/powerpoint/2010/main" val="4146779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85" y="2051451"/>
            <a:ext cx="1923185" cy="10112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1: Load DSE from 3 (SQL) tables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4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083627" y="818520"/>
            <a:ext cx="4935682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>
              <a:buFont typeface="Arial" pitchFamily="34" charset="0"/>
              <a:buChar char="•"/>
            </a:pPr>
            <a:r>
              <a:rPr lang="en-US" sz="1800" dirty="0" smtClean="0"/>
              <a:t>In Practice Lab 7545 we loaded (customers, orders, items); largely one CSV file per one SQL modeled table.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en-US" sz="1800" dirty="0" smtClean="0"/>
              <a:t>In Practice Lab 7571, we joined (customer and orders) and loaded a merged DSE table titled, </a:t>
            </a:r>
            <a:r>
              <a:rPr lang="en-US" sz="1800" dirty="0" err="1" smtClean="0"/>
              <a:t>customer_orders</a:t>
            </a:r>
            <a:r>
              <a:rPr lang="en-US" sz="1800" dirty="0" smtClean="0"/>
              <a:t>.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en-US" sz="1800" dirty="0" smtClean="0"/>
              <a:t>Now we need to load customer_orders2 from all 3 SQL tables.</a:t>
            </a:r>
          </a:p>
          <a:p>
            <a:pPr marL="228600" indent="-228600">
              <a:buFont typeface="Arial" pitchFamily="34" charset="0"/>
              <a:buChar char="•"/>
            </a:pPr>
            <a:r>
              <a:rPr lang="en-US" sz="1800" dirty="0" smtClean="0"/>
              <a:t>Data from the third table, items, will be calculated; </a:t>
            </a:r>
            <a:r>
              <a:rPr lang="en-US" sz="1800" dirty="0" err="1" smtClean="0"/>
              <a:t>order_total</a:t>
            </a:r>
            <a:r>
              <a:rPr lang="en-US" sz="1800" dirty="0" smtClean="0"/>
              <a:t> (from items: quantity * price)</a:t>
            </a:r>
          </a:p>
          <a:p>
            <a:pPr marL="228600" indent="-228600">
              <a:buFont typeface="Arial" pitchFamily="34" charset="0"/>
              <a:buChar char="•"/>
            </a:pPr>
            <a:endParaRPr lang="en-US" sz="1800" dirty="0"/>
          </a:p>
          <a:p>
            <a:pPr marL="228600" indent="-228600">
              <a:buFont typeface="Arial" pitchFamily="34" charset="0"/>
              <a:buChar char="•"/>
            </a:pPr>
            <a:r>
              <a:rPr lang="en-US" sz="1800" dirty="0" smtClean="0"/>
              <a:t>Use </a:t>
            </a:r>
            <a:r>
              <a:rPr lang="en-US" sz="1800" dirty="0" err="1" smtClean="0"/>
              <a:t>CassandraSQLContext</a:t>
            </a:r>
            <a:endParaRPr lang="en-US" sz="1800" dirty="0"/>
          </a:p>
          <a:p>
            <a:pPr marL="228600" indent="-228600">
              <a:buFont typeface="Arial" pitchFamily="34" charset="0"/>
              <a:buChar char="•"/>
            </a:pPr>
            <a:r>
              <a:rPr lang="en-US" sz="1800" dirty="0" smtClean="0"/>
              <a:t>Use the Spark REPL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050" y="1877725"/>
            <a:ext cx="1255422" cy="16484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2936" y="2023662"/>
            <a:ext cx="491728" cy="10668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83031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1: SQL/CQL Assets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5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57199" y="1165664"/>
            <a:ext cx="4281055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DROP KEYSPACE IF EXISTS ks_7579;</a:t>
            </a:r>
          </a:p>
          <a:p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CREATE KEYSPACE ks_7579 WITH REPLICATION =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{'class': '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SimpleStrategy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',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'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replication_factor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': 1};</a:t>
            </a:r>
          </a:p>
          <a:p>
            <a:endParaRPr lang="en-US" sz="1800" dirty="0">
              <a:latin typeface="Courier New" pitchFamily="49" charset="0"/>
              <a:cs typeface="Courier New" pitchFamily="49" charset="0"/>
            </a:endParaRP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USE ks_7579;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059" y="2016234"/>
            <a:ext cx="1678172" cy="70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027" y="1931667"/>
            <a:ext cx="898031" cy="871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5165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1: SQL/CQL Assets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6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57199" y="916282"/>
            <a:ext cx="7263246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CREATE TABLE customer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(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customer_num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INT PRIMARY KEY,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fname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lname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company  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address1 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address2 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city     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state    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zipcode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phone                   TEXT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);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059" y="2451846"/>
            <a:ext cx="1678172" cy="70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027" y="2367279"/>
            <a:ext cx="898031" cy="871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9821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1: SQL/CQL Assets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7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57199" y="1072145"/>
            <a:ext cx="7793183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CREATE TABLE orders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(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order_num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INT PRIMARY KEY,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order_date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customer_num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INT,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ship_instruct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backlog  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po_num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ship_date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ship_weight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ship_charge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paid_date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TEXT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);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059" y="2629298"/>
            <a:ext cx="1678172" cy="70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027" y="2544731"/>
            <a:ext cx="898031" cy="871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9821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1: SQL/CQL Assets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8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57199" y="1165664"/>
            <a:ext cx="6421583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CREATE TABLE items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(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item_num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 INT,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order_num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INT,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stock_num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INT,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manu_code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quantity                INT,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total_price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FLOAT,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PRIMARY KEY ((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order_num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),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item_num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);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059" y="2016234"/>
            <a:ext cx="1678172" cy="70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027" y="1931667"/>
            <a:ext cx="898031" cy="871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9821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1: SQL/CQL Assets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dirty="0" smtClean="0"/>
              <a:t>000-DTSE-Analytics-7579-PL-60-</a:t>
            </a:r>
            <a:fld id="{5A6FB346-E907-314D-8DE1-ECD2B2B6AA1B}" type="slidenum">
              <a:rPr lang="uk-UA" smtClean="0"/>
              <a:pPr/>
              <a:t>9</a:t>
            </a:fld>
            <a:endParaRPr lang="uk-UA" dirty="0"/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457199" y="1165664"/>
            <a:ext cx="6473537" cy="347708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CREATE TABLE customer_orders2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(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order_num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INT,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paid_date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   //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customer_num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INT,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state                   TEXT,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order_total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             FLOAT,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PRIMARY KEY((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order_num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), </a:t>
            </a:r>
            <a:r>
              <a:rPr lang="en-US" sz="1800" dirty="0" err="1">
                <a:latin typeface="Courier New" pitchFamily="49" charset="0"/>
                <a:cs typeface="Courier New" pitchFamily="49" charset="0"/>
              </a:rPr>
              <a:t>customer_num</a:t>
            </a:r>
            <a:r>
              <a:rPr lang="en-US" sz="18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sz="1800" dirty="0">
                <a:latin typeface="Courier New" pitchFamily="49" charset="0"/>
                <a:cs typeface="Courier New" pitchFamily="49" charset="0"/>
              </a:rPr>
              <a:t>   );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660859" y="2134584"/>
            <a:ext cx="226502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B0F0"/>
                </a:solidFill>
              </a:rPr>
              <a:t>All columns need a value copied or derived from the 3 source tables.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5627" y="1229303"/>
            <a:ext cx="929081" cy="8739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9821800"/>
      </p:ext>
    </p:extLst>
  </p:cSld>
  <p:clrMapOvr>
    <a:masterClrMapping/>
  </p:clrMapOvr>
</p:sld>
</file>

<file path=ppt/theme/theme1.xml><?xml version="1.0" encoding="utf-8"?>
<a:theme xmlns:a="http://schemas.openxmlformats.org/drawingml/2006/main" name="DataStax_Template_Widescreen">
  <a:themeElements>
    <a:clrScheme name="DataStax 2018">
      <a:dk1>
        <a:srgbClr val="000000"/>
      </a:dk1>
      <a:lt1>
        <a:srgbClr val="FFFFFF"/>
      </a:lt1>
      <a:dk2>
        <a:srgbClr val="9EACAB"/>
      </a:dk2>
      <a:lt2>
        <a:srgbClr val="F8F9F7"/>
      </a:lt2>
      <a:accent1>
        <a:srgbClr val="007A97"/>
      </a:accent1>
      <a:accent2>
        <a:srgbClr val="CA5F14"/>
      </a:accent2>
      <a:accent3>
        <a:srgbClr val="FFC72C"/>
      </a:accent3>
      <a:accent4>
        <a:srgbClr val="A4D233"/>
      </a:accent4>
      <a:accent5>
        <a:srgbClr val="0CB7E1"/>
      </a:accent5>
      <a:accent6>
        <a:srgbClr val="8031A7"/>
      </a:accent6>
      <a:hlink>
        <a:srgbClr val="007997"/>
      </a:hlink>
      <a:folHlink>
        <a:srgbClr val="374C51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DataStax 2018" id="{D3827187-BCD1-524E-827E-1B9956023528}" vid="{205F31E9-C290-354E-9C88-283432D4769B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DataStax 2018_FINAL PPT Template</Template>
  <TotalTime>672</TotalTime>
  <Words>1222</Words>
  <Application>Microsoft Office PowerPoint</Application>
  <PresentationFormat>On-screen Show (16:9)</PresentationFormat>
  <Paragraphs>199</Paragraphs>
  <Slides>17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DataStax_Template_Widescreen</vt:lpstr>
      <vt:lpstr>Practice Lab:</vt:lpstr>
      <vt:lpstr>Challenge 1: Prerequisites</vt:lpstr>
      <vt:lpstr>Working Goal:</vt:lpstr>
      <vt:lpstr>Challenge 1: Load DSE from 3 (SQL) tables</vt:lpstr>
      <vt:lpstr>Challenge 1: SQL/CQL Assets</vt:lpstr>
      <vt:lpstr>Challenge 1: SQL/CQL Assets</vt:lpstr>
      <vt:lpstr>Challenge 1: SQL/CQL Assets</vt:lpstr>
      <vt:lpstr>Challenge 1: SQL/CQL Assets</vt:lpstr>
      <vt:lpstr>Challenge 1: SQL/CQL Assets</vt:lpstr>
      <vt:lpstr>Challenge 1: More ..</vt:lpstr>
      <vt:lpstr>Challenge 2: Predicate Pushdown</vt:lpstr>
      <vt:lpstr>Challenge 3: DAG Optimization</vt:lpstr>
      <vt:lpstr>Challenge 4 (Optional): Port Challenge 1 to IDE</vt:lpstr>
      <vt:lpstr>Practice Lab:</vt:lpstr>
      <vt:lpstr>End of Unit:</vt:lpstr>
      <vt:lpstr>Additional Detail:</vt:lpstr>
      <vt:lpstr>Challenge 1: Hint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</dc:title>
  <dc:subject/>
  <dc:creator>Yen Wolf</dc:creator>
  <cp:keywords/>
  <dc:description/>
  <cp:lastModifiedBy>default</cp:lastModifiedBy>
  <cp:revision>58</cp:revision>
  <dcterms:created xsi:type="dcterms:W3CDTF">2018-03-30T00:33:11Z</dcterms:created>
  <dcterms:modified xsi:type="dcterms:W3CDTF">2019-01-09T17:50:30Z</dcterms:modified>
  <cp:category/>
</cp:coreProperties>
</file>

<file path=docProps/thumbnail.jpeg>
</file>